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65" r:id="rId2"/>
    <p:sldId id="257" r:id="rId3"/>
    <p:sldId id="269" r:id="rId4"/>
    <p:sldId id="258" r:id="rId5"/>
    <p:sldId id="271" r:id="rId6"/>
    <p:sldId id="270" r:id="rId7"/>
    <p:sldId id="272" r:id="rId8"/>
    <p:sldId id="268" r:id="rId9"/>
    <p:sldId id="273" r:id="rId10"/>
    <p:sldId id="260" r:id="rId11"/>
    <p:sldId id="275" r:id="rId12"/>
    <p:sldId id="276" r:id="rId13"/>
    <p:sldId id="277" r:id="rId14"/>
    <p:sldId id="262" r:id="rId15"/>
    <p:sldId id="263" r:id="rId16"/>
    <p:sldId id="274" r:id="rId17"/>
    <p:sldId id="26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88608"/>
    <a:srgbClr val="FFCC00"/>
    <a:srgbClr val="4E12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83803" autoAdjust="0"/>
  </p:normalViewPr>
  <p:slideViewPr>
    <p:cSldViewPr>
      <p:cViewPr>
        <p:scale>
          <a:sx n="60" d="100"/>
          <a:sy n="60" d="100"/>
        </p:scale>
        <p:origin x="-18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9C83-39DF-4AFF-9454-5CA2DA0C0A8B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DA37D-8339-4D75-96AC-66EEB5E2A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К собственно сердечным клапанам относятся 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створчатые клапаны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располагающиеся на границе предсердий и желудочков. В правой половине сердца находится </a:t>
            </a:r>
            <a:r>
              <a:rPr lang="ru-RU" sz="1200" b="1" dirty="0" err="1" smtClean="0">
                <a:solidFill>
                  <a:srgbClr val="4E124E"/>
                </a:solidFill>
                <a:latin typeface="Georgia" pitchFamily="18" charset="0"/>
              </a:rPr>
              <a:t>техстворчатый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 клапан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в левой - 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двустворчатый (митральный).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 </a:t>
            </a:r>
          </a:p>
          <a:p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Створчатый клапан состоит из трех элементов: </a:t>
            </a:r>
          </a:p>
          <a:p>
            <a:pPr marL="228600" indent="-228600">
              <a:buAutoNum type="arabicParenR"/>
            </a:pPr>
            <a:r>
              <a:rPr lang="ru-RU" sz="1200" b="1" i="1" dirty="0" smtClean="0">
                <a:solidFill>
                  <a:srgbClr val="4E124E"/>
                </a:solidFill>
                <a:latin typeface="Georgia" pitchFamily="18" charset="0"/>
              </a:rPr>
              <a:t>створки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имеющей форму купола, и образованной плотной соединительной тканью,</a:t>
            </a:r>
          </a:p>
          <a:p>
            <a:pPr marL="228600" indent="-228600">
              <a:buAutoNum type="arabicParenR"/>
            </a:pPr>
            <a:r>
              <a:rPr lang="ru-RU" sz="1200" b="1" i="1" dirty="0" smtClean="0">
                <a:solidFill>
                  <a:srgbClr val="4E124E"/>
                </a:solidFill>
                <a:latin typeface="Georgia" pitchFamily="18" charset="0"/>
              </a:rPr>
              <a:t>сосочковой мышцы,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 </a:t>
            </a:r>
          </a:p>
          <a:p>
            <a:pPr marL="228600" indent="-228600">
              <a:buAutoNum type="arabicParenR"/>
            </a:pPr>
            <a:r>
              <a:rPr lang="ru-RU" sz="1200" b="1" i="1" dirty="0" smtClean="0">
                <a:solidFill>
                  <a:srgbClr val="4E124E"/>
                </a:solidFill>
                <a:latin typeface="Georgia" pitchFamily="18" charset="0"/>
              </a:rPr>
              <a:t>сухожильных нитей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натянутых между створкой и сосочковой мышцей. При сокращении желудочков створчатые клапаны закрывают просвет между предсердием и желудочком. Механизм работы этих клапанов следующий: при повышении давления в желудочках кровь устремляется в предсердия, поднимая створки клапанов, и они смыкаются, перерывая просвет между предсердием и желудочком; створки не выворачиваются в сторону предсердий, т.к. их удерживают сухожильные нити, натягивающиеся за счет сокращения сосочковой мышцы. </a:t>
            </a:r>
          </a:p>
          <a:p>
            <a:endParaRPr lang="ru-RU" sz="1200" dirty="0" smtClean="0">
              <a:solidFill>
                <a:srgbClr val="4E124E"/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На границе желудочков и сосудов, отходящих от них (аорта и легочный ствол), располагаются 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полулунные клапаны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состоящие из </a:t>
            </a:r>
            <a:r>
              <a:rPr lang="ru-RU" sz="1200" b="1" i="1" dirty="0" smtClean="0">
                <a:solidFill>
                  <a:srgbClr val="4E124E"/>
                </a:solidFill>
                <a:latin typeface="Georgia" pitchFamily="18" charset="0"/>
              </a:rPr>
              <a:t>полулунных заслонок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. В названных сосудах по три таких заслонки. Каждая полулунная заслонка имеет форму тонкостенного кармашка, вход в который открыт в сторону сосуда. Когда кровь изгоняется из желудочков, полулунные клапаны прижаты к стенкам сосуда. Во время расслабления желудочков кровь устремляется в обратном направлении, наполняет "кармашки", они отходят от стенок сосуда и смыкаются, перекрывая просвет сосуда, не пропуская кровь в желудочки. </a:t>
            </a:r>
          </a:p>
          <a:p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Полулунный клапан, располагающийся на границе правого желудочка и легочного ствола, называется 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пульмональный клапан</a:t>
            </a:r>
            <a:r>
              <a:rPr lang="ru-RU" sz="1200" dirty="0" smtClean="0">
                <a:solidFill>
                  <a:srgbClr val="4E124E"/>
                </a:solidFill>
                <a:latin typeface="Georgia" pitchFamily="18" charset="0"/>
              </a:rPr>
              <a:t>, на границе левого желудочка и аорты - </a:t>
            </a:r>
            <a:r>
              <a:rPr lang="ru-RU" sz="1200" b="1" dirty="0" smtClean="0">
                <a:solidFill>
                  <a:srgbClr val="4E124E"/>
                </a:solidFill>
                <a:latin typeface="Georgia" pitchFamily="18" charset="0"/>
              </a:rPr>
              <a:t>аортальный клапан. </a:t>
            </a:r>
            <a:endParaRPr lang="ru-RU" sz="1200" dirty="0" smtClean="0">
              <a:solidFill>
                <a:srgbClr val="4E124E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800" dirty="0" smtClean="0"/>
              <a:t>Строение капилляров было описано в 1661 г. </a:t>
            </a:r>
            <a:r>
              <a:rPr lang="ru-RU" sz="800" dirty="0" err="1" smtClean="0"/>
              <a:t>Мальпиги</a:t>
            </a:r>
            <a:r>
              <a:rPr lang="ru-RU" sz="800" dirty="0" smtClean="0"/>
              <a:t>.</a:t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Стенка состоит:</a:t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1 слой эндотелия;</a:t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Функции:</a:t>
            </a:r>
            <a:br>
              <a:rPr lang="ru-RU" sz="800" dirty="0" smtClean="0"/>
            </a:br>
            <a:r>
              <a:rPr lang="ru-RU" sz="800" dirty="0" smtClean="0"/>
              <a:t>1. структурная,</a:t>
            </a:r>
            <a:br>
              <a:rPr lang="ru-RU" sz="800" dirty="0" smtClean="0"/>
            </a:br>
            <a:r>
              <a:rPr lang="ru-RU" sz="800" dirty="0" smtClean="0"/>
              <a:t>2. опорная,</a:t>
            </a:r>
            <a:br>
              <a:rPr lang="ru-RU" sz="800" dirty="0" smtClean="0"/>
            </a:br>
            <a:r>
              <a:rPr lang="ru-RU" sz="800" dirty="0" smtClean="0"/>
              <a:t>3. грубый фильтр.</a:t>
            </a: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A37D-8339-4D75-96AC-66EEB5E2A6E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01CDF7-1C2F-4CC9-8A9A-A94E23BC2E7A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DBC510-7768-4BBD-B56E-D1AE26E0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579961" cy="64349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357694"/>
            <a:ext cx="4500594" cy="12858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СЕРДЕЧНО-</a:t>
            </a:r>
            <a:b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СОСУДИСТАЯ</a:t>
            </a:r>
            <a:b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СИСТЕМА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596" y="642918"/>
            <a:ext cx="4143404" cy="178595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Кровеносные </a:t>
            </a:r>
            <a:br>
              <a:rPr lang="ru-RU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сосуды</a:t>
            </a:r>
            <a:endParaRPr lang="ru-RU" sz="4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2357430"/>
            <a:ext cx="4286248" cy="4500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представляют собой</a:t>
            </a:r>
          </a:p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замкнутую систему</a:t>
            </a:r>
          </a:p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полых эластичных</a:t>
            </a:r>
          </a:p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трубок различного</a:t>
            </a:r>
          </a:p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строения, диаметра и</a:t>
            </a:r>
          </a:p>
          <a:p>
            <a:pPr>
              <a:buNone/>
            </a:pPr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механических свойств.</a:t>
            </a:r>
          </a:p>
        </p:txBody>
      </p:sp>
      <p:pic>
        <p:nvPicPr>
          <p:cNvPr id="8" name="Рисунок 7" descr="krovоobras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43504" cy="6521763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715140" y="285728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7929586" y="6215082"/>
            <a:ext cx="857256" cy="357190"/>
          </a:xfrm>
          <a:prstGeom prst="actionButtonForwardNext">
            <a:avLst/>
          </a:prstGeom>
          <a:effectLst>
            <a:outerShdw blurRad="50800" dist="38100" dir="2700000" algn="tl" rotWithShape="0">
              <a:srgbClr val="F88608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8582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сосуды кровеносной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429132"/>
            <a:ext cx="8715436" cy="24288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5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Артерии</a:t>
            </a:r>
            <a:r>
              <a:rPr lang="ru-RU" sz="35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несут кровь от сердца, а по </a:t>
            </a:r>
            <a:r>
              <a:rPr lang="ru-RU" sz="4400" b="1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венам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кровь возвращается к сердцу. Между артериальным и венозным отделами кровеносной системы располагается соединяющее их микроциркуляторное русло, включающее </a:t>
            </a:r>
            <a:r>
              <a:rPr lang="ru-RU" sz="4500" b="1" dirty="0" err="1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артериолы</a:t>
            </a:r>
            <a:r>
              <a:rPr lang="ru-RU" sz="4500" b="1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ru-RU" sz="4500" b="1" dirty="0" err="1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венулы</a:t>
            </a:r>
            <a:r>
              <a:rPr lang="ru-RU" sz="4500" b="1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капилляры.</a:t>
            </a:r>
          </a:p>
          <a:p>
            <a:pPr>
              <a:buNone/>
            </a:pPr>
            <a:endParaRPr lang="ru-RU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Рисунок 4" descr="строение кровеносных сосудов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857232"/>
            <a:ext cx="7572428" cy="2964355"/>
          </a:xfrm>
          <a:prstGeom prst="rect">
            <a:avLst/>
          </a:prstGeom>
        </p:spPr>
      </p:pic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1142976" y="4071942"/>
            <a:ext cx="1285884" cy="428628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2700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translucent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АРТЕРИИ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4" action="ppaction://hlinksldjump" highlightClick="1"/>
          </p:cNvPr>
          <p:cNvSpPr/>
          <p:nvPr/>
        </p:nvSpPr>
        <p:spPr>
          <a:xfrm>
            <a:off x="3643306" y="4071942"/>
            <a:ext cx="1857388" cy="428628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2700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translucent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КАПИЛЛЯРЫ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5" action="ppaction://hlinksldjump" highlightClick="1"/>
          </p:cNvPr>
          <p:cNvSpPr/>
          <p:nvPr/>
        </p:nvSpPr>
        <p:spPr>
          <a:xfrm>
            <a:off x="6572264" y="4071942"/>
            <a:ext cx="1143008" cy="428628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2700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translucent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ВЕНЫ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Управляющая кнопка: домой 13">
            <a:hlinkClick r:id="rId6" action="ppaction://hlinksldjump" highlightClick="1"/>
          </p:cNvPr>
          <p:cNvSpPr/>
          <p:nvPr/>
        </p:nvSpPr>
        <p:spPr>
          <a:xfrm>
            <a:off x="8358214" y="4000504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АРТЕРИИ</a:t>
            </a:r>
            <a:endParaRPr lang="ru-RU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375761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3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Стенка артерии состоит из трех оболочек: внутренней, средней и наружной. Внутренняя оболочка –эндотелий (плоский эпителий с очень гладкой поверхностью). </a:t>
            </a:r>
          </a:p>
          <a:p>
            <a:pPr>
              <a:buNone/>
            </a:pPr>
            <a:r>
              <a:rPr lang="ru-RU" sz="13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слой образован гладкой мышечной тканью и содержит хорошо развитые эластические волокна. За счет гладких мышечных волокон осуществляется изменение просвета артерии. Эластические волокна обеспечивают упругость, эластичность и прочность стенок артерий. </a:t>
            </a:r>
          </a:p>
          <a:p>
            <a:pPr>
              <a:buNone/>
            </a:pPr>
            <a:r>
              <a:rPr lang="ru-RU" sz="13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Наружная оболочка состоит из рыхлой волокнистой соединительной ткани, которая выполняет защитную роль и способствует фиксации артерий в определенном положении. </a:t>
            </a:r>
          </a:p>
          <a:p>
            <a:pPr>
              <a:buNone/>
            </a:pPr>
            <a:r>
              <a:rPr lang="ru-RU" sz="13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мере удаления от сердца артерии сильно ветвятся, образуя в итоге самые мелкие - </a:t>
            </a:r>
            <a:r>
              <a:rPr lang="ru-RU" sz="13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артериолы</a:t>
            </a:r>
            <a:r>
              <a:rPr lang="ru-RU" sz="13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3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/>
          </a:p>
        </p:txBody>
      </p:sp>
      <p:pic>
        <p:nvPicPr>
          <p:cNvPr id="4" name="Рисунок 3" descr="артер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1" y="1571611"/>
            <a:ext cx="5286380" cy="4122535"/>
          </a:xfrm>
          <a:prstGeom prst="rect">
            <a:avLst/>
          </a:prstGeom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14338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КАПИЛЛЯРЫ</a:t>
            </a:r>
            <a:endParaRPr lang="ru-RU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714884"/>
            <a:ext cx="9001156" cy="2357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Тонкая стенка капилляров образована лишь одним слоем плоских </a:t>
            </a:r>
            <a:r>
              <a:rPr lang="ru-RU" sz="26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ендотелиальних</a:t>
            </a:r>
            <a:r>
              <a:rPr lang="ru-RU" sz="2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клеток. Через нее легко проходят газы крови, продукты обмена веществ, питательные вещества, витамины, гормоны и лейкоциты (при необходимости).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Рисунок 4" descr="capill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270" y="785793"/>
            <a:ext cx="8671743" cy="3714777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3643306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Вены</a:t>
            </a:r>
            <a:endParaRPr lang="ru-RU" sz="6000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56"/>
            <a:ext cx="9144000" cy="27146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Вторая особенность вен - большое количество </a:t>
            </a:r>
            <a:r>
              <a:rPr lang="ru-RU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венозных клапанов 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внутренней стенке. Они располагаются попарно в виде двух полулунных складок. Венозные клапаны препятствуют обратному движению крови в венах при работе скелетных мышц. Венозных клапанов нет в верхней полой вене, в легочных венах, венах головного мозга и сердца. </a:t>
            </a:r>
          </a:p>
          <a:p>
            <a:pPr>
              <a:buNone/>
            </a:pPr>
            <a:endParaRPr lang="ru-R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Рисунок 4" descr="ве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57166"/>
            <a:ext cx="4643470" cy="3571931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785794"/>
            <a:ext cx="4000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Строение стенки вен принципиально такое же, как и артерий. Но особенностью является значительно меньшая толщина стенки за счет тонкости среднего слоя. В нем гораздо меньше мышечных и эластических волокон в связи с низким давлением крови в венах.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1143000"/>
          </a:xfrm>
        </p:spPr>
        <p:txBody>
          <a:bodyPr/>
          <a:lstStyle/>
          <a:p>
            <a:r>
              <a:rPr lang="ru-RU" dirty="0" smtClean="0"/>
              <a:t>КРУГИ КРОВООБРАЩЕНИЯ</a:t>
            </a:r>
            <a:endParaRPr lang="ru-RU" dirty="0"/>
          </a:p>
        </p:txBody>
      </p:sp>
      <p:pic>
        <p:nvPicPr>
          <p:cNvPr id="5" name="Рисунок 4" descr="сссердце в разрез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9" y="1071546"/>
            <a:ext cx="4399077" cy="5572164"/>
          </a:xfrm>
          <a:prstGeom prst="rect">
            <a:avLst/>
          </a:prstGeom>
        </p:spPr>
      </p:pic>
      <p:pic>
        <p:nvPicPr>
          <p:cNvPr id="7" name="Содержимое 11" descr="krovoobrashen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071546"/>
            <a:ext cx="4239690" cy="5572164"/>
          </a:xfrm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358214" y="285728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Сердечный цикл.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084"/>
            <a:ext cx="8715436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Последовательность сокращений камер сердца называют сердечным циклом. За время цикла каждая из четырех камер проходит не только фазу сокращения (систолы), но и фазу расслабления (диастолы).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Первыми сокращаются предсердия: вначале правое, почти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сразу же за ним левое. Эти сокращения обеспечивают быстрое заполнение кровью расслабленных желудочков.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Затем сокращаются желудочки, с силой выталкивающие  содержащуюся в них кровь.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это время предсердия расслабляются и заполняются кровью из вен. Каждый такой цикл продолжается в среднем 6/7 секунды.</a:t>
            </a:r>
            <a:endParaRPr lang="ru-RU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86776" y="285728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7929586" y="6215082"/>
            <a:ext cx="857256" cy="357190"/>
          </a:xfrm>
          <a:prstGeom prst="actionButtonForwardNext">
            <a:avLst/>
          </a:prstGeom>
          <a:effectLst>
            <a:outerShdw blurRad="50800" dist="38100" dir="2700000" algn="tl" rotWithShape="0">
              <a:srgbClr val="F88608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Работа сердца в цифрах</a:t>
            </a:r>
            <a:endParaRPr lang="ru-RU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детей и у взрослых сердце сокращается с разной частотой: у детей до года — 100—200 сокращений в минуту, в 10 лет — 90, а в 20 лет и старше — 60—70; после 60 лет число сокращений учащается и доходит до 90—95. У спортсменов-бегунов во время бега на спортивных соревнованиях частота сердечных сокращений может доходить до 250 в минуту, кончился бег — сердце постепенно успокаивается, и вскоре устанавливается его обычный ритм сокращений. </a:t>
            </a:r>
          </a:p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 каждом сокращении сердце выбрасывает около 60–75 мл крови, а за минуту (при средней частоте сокращений 70 в минуту) – 4–5 л. За 70 лет сердце производит более 2,5 млрд. сокращений и нагнетает примерно 156 млн. литров крови.</a:t>
            </a:r>
          </a:p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Работа сердца, как и любая другая работа, измеряется произведением веса поднятого груза (в килограммах) на высоту (в метрах). Попробуем определить его работу. </a:t>
            </a:r>
          </a:p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день, если человек не совершает тяжелой работы, сердце сокращается свыше 100000 раз; за год — около 40000000 раз, а за 70 лет жизни — почти 3 000 000 000 раз. Какая внушительная цифра — три миллиарда сокращений! </a:t>
            </a:r>
          </a:p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Умножьте теперь частоту сокращений сердца на количество выбрасываемой крови, и вы увидите, какое громадное количество ее оно перекачивает. Произведя расчет, вы убедитесь, что за час сердце перекачивает около 300 л крови, за сутки — свыше 7000 л, за год — 2 500 000, а за 70 лет жизни — 175 000 000 л. Кровью, которую перекачивает сердце в течение жизни человека, можно наполнить 4375 железнодорожных цистерн. Если бы сердце перекачивало не кровь, а воду, то из перекаченной им за 70 лет воды можно было бы создать озеро глубиной 2,5 м, шириной 7 км и длиной 10 км. </a:t>
            </a:r>
          </a:p>
          <a:p>
            <a:pPr>
              <a:buNone/>
            </a:pPr>
            <a:r>
              <a:rPr lang="ru-RU" sz="1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Работа сердца очень значительна. Так, при одном его ударе совершается работа, с помощью которой можно поднять груз в 200 г на высоту 1 м. За 1 мин сердце подняло бы этот груз на 70 м, т. е. на высоту почти двадцатиэтажного дома. Если бы можно было использовать работу сердца, то за 8 ч удалось бы поднять человека на высоту здания Московского университета (около 240 м), а за 30—31 день на вершину Джомолунгмы — высочайшую точку земного шара (8848 м)! </a:t>
            </a:r>
            <a:endParaRPr lang="ru-RU" sz="14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КРОВЯНОЕ ДАВЛЕНИЕ</a:t>
            </a:r>
            <a:endParaRPr lang="ru-RU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5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Ритмичная работа сердца создает и поддерживает разницу давления в сосудах. Во время сокращения сердца кровь под давлением выталкивается в артерии. За время прохождения крови по сосудам энергия давления тратится. Потому давление крови постепенно уменьшается. В аорте он наивысший 120-150 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мм.рт.ст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., в артериях – до 120 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мм.рт.ст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., в капиллярах до 20, а в полых венах от 3-8 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мм.рт.ст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к минимальному (-5) (ниже атмосферного). По закону физики жидкость двигается от участка с высшим давлением к участку с более низким.</a:t>
            </a:r>
          </a:p>
          <a:p>
            <a:pPr>
              <a:buNone/>
            </a:pP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Артериальное кровяное давление не является постоянной величиной. Он пульсирует в такт с сокращениями сердца: в момент систолы давление повышается до 120-130 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мм.рт.ст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(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систоличний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давление), а во время диастолы снижается до 80-90 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мм.рт.ст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(</a:t>
            </a:r>
            <a:r>
              <a:rPr lang="ru-RU" sz="4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диастоличний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). Эти пульсовые колебания давления происходят одновременно с пульсовыми колебаниями артериальной стенки.</a:t>
            </a:r>
          </a:p>
          <a:p>
            <a:pPr>
              <a:buNone/>
            </a:pP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 action="ppaction://hlinksldjump"/>
              </a:rPr>
              <a:t>Кровяное давление у человека измеряют</a:t>
            </a:r>
            <a:r>
              <a:rPr lang="ru-RU" sz="4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в плечевой артерии, сопоставляя его с атмосферным.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215338" y="285728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 ИЗМЕРЯЮТ КРОВЯНОЕ ДАВЛЕНИЕ</a:t>
            </a:r>
            <a:endParaRPr lang="ru-RU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643502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манжету манометра нагнетают воздух пока пульс на запястье не исчезнет. Теперь плечевая артерия сжата большим внешним давлением и кровь по ней не течет. Потом, постепенно выпуская воздух из манжеты, следят за появлением пульса. В этот момент давление в артерии становится немного большим, чем давление в манжете, и кровь, а вместе с ней и пульсовая волна начинают доходить к запястью. Показатели манометра в это время и будут характеризовать кровяное давление в плечевой артерии.</a:t>
            </a:r>
            <a:endParaRPr lang="ru-RU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Рисунок 3" descr="давл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06" y="1714488"/>
            <a:ext cx="4500594" cy="4500594"/>
          </a:xfrm>
          <a:prstGeom prst="rect">
            <a:avLst/>
          </a:prstGeom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342899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42878" y="428604"/>
            <a:ext cx="8501122" cy="6215082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1.  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2" action="ppaction://hlinksldjump"/>
              </a:rPr>
              <a:t>Строение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  <a:hlinkClick r:id="rId2" action="ppaction://hlinksldjump"/>
              </a:rPr>
              <a:t>с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2" action="ppaction://hlinksldjump"/>
              </a:rPr>
              <a:t>ердечно сосудистой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2" action="ppaction://hlinksldjump"/>
              </a:rPr>
              <a:t>системы:</a:t>
            </a:r>
            <a:endParaRPr kumimoji="0" lang="ru-RU" sz="32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8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  <a:hlinkClick r:id="rId3" action="ppaction://hlinksldjump"/>
              </a:rPr>
              <a:t>Сердце.</a:t>
            </a:r>
            <a:endParaRPr lang="ru-RU" sz="2800" b="1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4" action="ppaction://hlinksldjump"/>
              </a:rPr>
              <a:t>Кровеносные сосуды.</a:t>
            </a:r>
            <a:endParaRPr kumimoji="0" lang="ru-RU" sz="28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ru-RU" sz="3200" b="1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</a:pPr>
            <a:r>
              <a:rPr lang="ru-RU" sz="32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2. </a:t>
            </a:r>
            <a:r>
              <a:rPr lang="ru-RU" sz="32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  <a:hlinkClick r:id="rId5" action="ppaction://hlinksldjump"/>
              </a:rPr>
              <a:t>Работа сердца и сосудов:</a:t>
            </a:r>
            <a:endParaRPr lang="ru-RU" sz="3200" b="1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</a:pPr>
            <a:endParaRPr lang="ru-RU" sz="3200" b="1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6" action="ppaction://hlinksldjump"/>
              </a:rPr>
              <a:t>Сердечный цикл</a:t>
            </a:r>
            <a:endParaRPr kumimoji="0" lang="ru-RU" sz="28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  <a:hlinkClick r:id="rId5" action="ppaction://hlinksldjump"/>
              </a:rPr>
              <a:t>Круги кровообращения </a:t>
            </a:r>
            <a:endParaRPr lang="ru-RU" sz="2800" b="1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7" action="ppaction://hlinksldjump"/>
              </a:rPr>
              <a:t>Кровяное давление</a:t>
            </a:r>
            <a:endParaRPr kumimoji="0" lang="ru-RU" sz="28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742950" lvl="0" indent="-742950">
              <a:spcBef>
                <a:spcPct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+mj-cs"/>
                <a:hlinkClick r:id="rId8" action="ppaction://hlinksldjump"/>
              </a:rPr>
              <a:t>Пульс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29114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ПУЛЬС</a:t>
            </a:r>
            <a:endParaRPr lang="ru-RU" sz="5400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572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Пульс. При сокращении желудочков кровь выбрасывающая в аорту, повышая в ней давление. Волна, которая возникает при этом в ее стенке, распространяется с определенной скоростью от аорты к артериям. Ритмичные колебания стенки артерий. Вызванные повышением давления в аорте во время систолы, называется пульсом.</a:t>
            </a:r>
          </a:p>
        </p:txBody>
      </p:sp>
      <p:pic>
        <p:nvPicPr>
          <p:cNvPr id="4" name="Рисунок 3" descr="пуль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7721" y="0"/>
            <a:ext cx="4466279" cy="43291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4429132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Пульс можно определить в местах, где большие артерии подходят близко к поверхности тела (запястье, виски, стороны шеи). </a:t>
            </a:r>
            <a:endParaRPr lang="ru-RU" sz="24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14282" y="214290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Строение сердечнососудистой   системы.</a:t>
            </a:r>
            <a:endParaRPr lang="ru-RU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9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CC00"/>
                </a:solidFill>
                <a:latin typeface="Georgia" pitchFamily="18" charset="0"/>
              </a:rPr>
              <a:t>Сердечнососудистую систему образуют:</a:t>
            </a:r>
          </a:p>
          <a:p>
            <a:pPr>
              <a:buNone/>
            </a:pPr>
            <a:endParaRPr lang="ru-RU" sz="3200" dirty="0" smtClean="0">
              <a:latin typeface="Georgia" pitchFamily="18" charset="0"/>
              <a:hlinkClick r:id="rId2" action="ppaction://hlinksldjump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  <a:hlinkClick r:id="rId3" action="ppaction://hlinksldjump"/>
              </a:rPr>
              <a:t>Сердце</a:t>
            </a:r>
            <a:endParaRPr lang="ru-RU" sz="32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  <a:hlinkClick r:id="rId4" action="ppaction://hlinksldjump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  <a:hlinkClick r:id="rId4" action="ppaction://hlinksldjump"/>
              </a:rPr>
              <a:t>Кровеносные сосуды</a:t>
            </a:r>
            <a:endParaRPr lang="ru-RU" sz="3200" dirty="0" smtClean="0">
              <a:latin typeface="Georgia" pitchFamily="18" charset="0"/>
            </a:endParaRPr>
          </a:p>
          <a:p>
            <a:pPr>
              <a:buNone/>
            </a:pPr>
            <a:endParaRPr lang="ru-RU" sz="3200" dirty="0" smtClean="0">
              <a:latin typeface="Georgia" pitchFamily="18" charset="0"/>
            </a:endParaRPr>
          </a:p>
        </p:txBody>
      </p:sp>
      <p:pic>
        <p:nvPicPr>
          <p:cNvPr id="7" name="Содержимое 6" descr="сссистема1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214282" y="987398"/>
            <a:ext cx="3429024" cy="5757706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rId6" action="ppaction://hlinksldjump" highlightClick="1"/>
          </p:cNvPr>
          <p:cNvSpPr/>
          <p:nvPr/>
        </p:nvSpPr>
        <p:spPr>
          <a:xfrm>
            <a:off x="8143900" y="428604"/>
            <a:ext cx="571504" cy="571504"/>
          </a:xfrm>
          <a:prstGeom prst="actionButtonHome">
            <a:avLst/>
          </a:prstGeom>
          <a:effectLst>
            <a:outerShdw blurRad="50800" dist="38100" algn="l" rotWithShape="0">
              <a:srgbClr val="FF993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ссhe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785793"/>
            <a:ext cx="5572132" cy="478634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4214842" cy="4401205"/>
          </a:xfrm>
          <a:noFill/>
          <a:scene3d>
            <a:camera prst="orthographicFront"/>
            <a:lightRig rig="threePt" dir="t"/>
          </a:scene3d>
          <a:sp3d prstMaterial="metal"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человека сердце  расположено вблизи  центра грудной полости,  оно на 2/3 смещено в  левую сторону.  Вес сердца мужчины  равен в среднем 300г ,  женщины - 250г . </a:t>
            </a:r>
            <a:r>
              <a:rPr lang="ru-RU" sz="2800" b="0" dirty="0" smtClean="0">
                <a:solidFill>
                  <a:srgbClr val="FF9933"/>
                </a:solidFill>
                <a:latin typeface="Georgia" pitchFamily="18" charset="0"/>
              </a:rPr>
              <a:t/>
            </a:r>
            <a:br>
              <a:rPr lang="ru-RU" sz="2800" b="0" dirty="0" smtClean="0">
                <a:solidFill>
                  <a:srgbClr val="FF9933"/>
                </a:solidFill>
                <a:latin typeface="Georgia" pitchFamily="18" charset="0"/>
              </a:rPr>
            </a:br>
            <a:endParaRPr lang="ru-RU" sz="2800" b="0" dirty="0">
              <a:solidFill>
                <a:srgbClr val="FF9933"/>
              </a:solidFill>
              <a:latin typeface="Georgia" pitchFamily="18" charset="0"/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072462" y="6286520"/>
            <a:ext cx="714380" cy="285752"/>
          </a:xfrm>
          <a:prstGeom prst="actionButtonForwardNext">
            <a:avLst/>
          </a:prstGeom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сердц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29190" y="785794"/>
            <a:ext cx="3929090" cy="52120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50006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Сердце  имеет форму конуса, </a:t>
            </a:r>
            <a:b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уплощенного в  переднезаднем направлении. </a:t>
            </a:r>
            <a:b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нем различают верхушку и основание. Верхушка - заостренная часть сердца, направлена вниз и влево и немного вперед. Основание - расширенная часть сердца, обращено вверх и вправо и немного назад. Состоит из прочной эластичной ткани – сердечной мышцы (</a:t>
            </a:r>
            <a:r>
              <a:rPr lang="ru-RU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миокарда</a:t>
            </a: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), которая на протяжении всей жизни ритмически сокращается, посылая кровь через артерии и капилляры к тканям организма. </a:t>
            </a:r>
            <a:endParaRPr lang="ru-RU" sz="2400" dirty="0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7643834" y="6215082"/>
            <a:ext cx="928694" cy="357166"/>
          </a:xfrm>
          <a:prstGeom prst="actionButtonForwardNext">
            <a:avLst/>
          </a:prstGeom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886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Строение сердца</a:t>
            </a:r>
            <a:endParaRPr lang="ru-RU" sz="6000" dirty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Содержимое 4" descr="сссердце2_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2714620"/>
            <a:ext cx="3214710" cy="39893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1071546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СЕРДЦЕ – мощный  мышечный орган,  нагнетающий кровь через  систему полостей (камер) и клапанов в замкнутую распределительную систему, называемую системой кровообращения.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3071810"/>
            <a:ext cx="535785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Стенка сердца состоит из трех слоев: </a:t>
            </a: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внутреннего - </a:t>
            </a: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 action="ppaction://hlinksldjump"/>
              </a:rPr>
              <a:t>эндокарда</a:t>
            </a:r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среднего - </a:t>
            </a: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 action="ppaction://hlinksldjump"/>
              </a:rPr>
              <a:t>миокарда</a:t>
            </a:r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и </a:t>
            </a: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наружного - </a:t>
            </a: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 action="ppaction://hlinksldjump"/>
              </a:rPr>
              <a:t>эпикарда</a:t>
            </a:r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7858148" y="6215082"/>
            <a:ext cx="714380" cy="285752"/>
          </a:xfrm>
          <a:prstGeom prst="actionButtonForwardNext">
            <a:avLst/>
          </a:prstGeom>
          <a:effectLst>
            <a:outerShdw blurRad="50800" dist="38100" dir="2700000" algn="tl" rotWithShape="0">
              <a:srgbClr val="FF99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Эндокард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выстилает изнутри поверхность камер сердца, он образован особым видом эпителиальной ткани - </a:t>
            </a:r>
            <a:r>
              <a:rPr lang="ru-RU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эндотелием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Эндотелий имеет очень гладкую, блестящую поверхность, что обеспечивает уменьшение трения при движении крови в сердце. </a:t>
            </a:r>
          </a:p>
          <a:p>
            <a:pPr>
              <a:buNone/>
            </a:pPr>
            <a:endParaRPr lang="ru-RU" sz="2000" b="1" dirty="0" smtClean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Миокард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составляет основную массу стенки сердца.</a:t>
            </a:r>
          </a:p>
          <a:p>
            <a:pPr>
              <a:buNone/>
            </a:pP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Он образован </a:t>
            </a:r>
            <a:r>
              <a:rPr lang="ru-RU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поперечно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ru-RU" sz="2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полосатой сердечной мышечной тканью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волокна которой в свою очередь располагаются в несколько слоев. Миокард предсердий значительно тоньше, чем миокард желудочков. Миокард левого желудочка в три раза толще, чем миокард правого желудочка. Степень развитости миокарда зависит от величины работы, которую выполняют камеры сердца. Миокард предсердий и желудочков разделен слоем соединительной ткани (фиброзное кольцо), что дает возможность поочередного сокращения предсердий и желудочков. </a:t>
            </a:r>
          </a:p>
          <a:p>
            <a:pPr>
              <a:buNone/>
            </a:pPr>
            <a:endParaRPr lang="ru-RU" sz="2000" b="1" dirty="0" smtClean="0">
              <a:solidFill>
                <a:srgbClr val="F88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Эпикард</a:t>
            </a:r>
            <a:r>
              <a:rPr lang="ru-RU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 это особая серозная оболочка сердца, образованная соединительной и эпителиальной тканью.</a:t>
            </a:r>
            <a:endParaRPr lang="ru-RU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143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Камеры сердца</a:t>
            </a:r>
            <a:endParaRPr lang="ru-RU" sz="6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Содержимое 5" descr="камеры сердц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857232"/>
            <a:ext cx="8685816" cy="5786478"/>
          </a:xfrm>
        </p:spPr>
      </p:pic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8072462" y="6215082"/>
            <a:ext cx="714380" cy="285752"/>
          </a:xfrm>
          <a:prstGeom prst="actionButtonForwardNext">
            <a:avLst/>
          </a:prstGeo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Клапаны сердца</a:t>
            </a:r>
            <a:endParaRPr lang="ru-RU" sz="66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Рисунок 7" descr="сссердце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000108"/>
            <a:ext cx="5715040" cy="528641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29322" y="1142984"/>
            <a:ext cx="32146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Работа клапанов сердца обеспечивает одностороннее движение </a:t>
            </a: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крови </a:t>
            </a:r>
          </a:p>
          <a:p>
            <a:r>
              <a:rPr lang="ru-RU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сердце. </a:t>
            </a:r>
          </a:p>
        </p:txBody>
      </p:sp>
      <p:sp>
        <p:nvSpPr>
          <p:cNvPr id="12" name="Управляющая кнопка: возврат 11">
            <a:hlinkClick r:id="rId4" action="ppaction://hlinksldjump" highlightClick="1"/>
          </p:cNvPr>
          <p:cNvSpPr/>
          <p:nvPr/>
        </p:nvSpPr>
        <p:spPr>
          <a:xfrm>
            <a:off x="7929586" y="6215082"/>
            <a:ext cx="928694" cy="428628"/>
          </a:xfrm>
          <a:prstGeom prst="actionButtonReturn">
            <a:avLst/>
          </a:prstGeom>
          <a:effectLst>
            <a:outerShdw blurRad="50800" dist="50800" dir="5400000" algn="ctr" rotWithShape="0">
              <a:srgbClr val="F88608"/>
            </a:outerShdw>
          </a:effectLst>
          <a:scene3d>
            <a:camera prst="orthographicFront"/>
            <a:lightRig rig="threePt" dir="t"/>
          </a:scene3d>
          <a:sp3d prstMaterial="flat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2208</TotalTime>
  <Words>1623</Words>
  <Application>Microsoft Office PowerPoint</Application>
  <PresentationFormat>Экран (4:3)</PresentationFormat>
  <Paragraphs>102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СЕРДЕЧНО- СОСУДИСТАЯ СИСТЕМА</vt:lpstr>
      <vt:lpstr>Слайд 2</vt:lpstr>
      <vt:lpstr>Строение сердечнососудистой   системы.</vt:lpstr>
      <vt:lpstr>У человека сердце  расположено вблизи  центра грудной полости,  оно на 2/3 смещено в  левую сторону.  Вес сердца мужчины  равен в среднем 300г ,  женщины - 250г .  </vt:lpstr>
      <vt:lpstr>Слайд 5</vt:lpstr>
      <vt:lpstr>Строение сердца</vt:lpstr>
      <vt:lpstr>Слайд 7</vt:lpstr>
      <vt:lpstr>Камеры сердца</vt:lpstr>
      <vt:lpstr>Клапаны сердца</vt:lpstr>
      <vt:lpstr>Кровеносные  сосуды</vt:lpstr>
      <vt:lpstr>сосуды кровеносной системы</vt:lpstr>
      <vt:lpstr>АРТЕРИИ</vt:lpstr>
      <vt:lpstr>КАПИЛЛЯРЫ</vt:lpstr>
      <vt:lpstr>Вены</vt:lpstr>
      <vt:lpstr>КРУГИ КРОВООБРАЩЕНИЯ</vt:lpstr>
      <vt:lpstr>Сердечный цикл.</vt:lpstr>
      <vt:lpstr>Работа сердца в цифрах</vt:lpstr>
      <vt:lpstr>КРОВЯНОЕ ДАВЛЕНИЕ</vt:lpstr>
      <vt:lpstr>КАК ИЗМЕРЯЮТ КРОВЯНОЕ ДАВЛЕНИЕ</vt:lpstr>
      <vt:lpstr>ПУЛЬС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СЕРДЕЧНО-СОСУДИСТАЯ         СИСТЕМА</dc:title>
  <dc:creator>1</dc:creator>
  <cp:lastModifiedBy>user</cp:lastModifiedBy>
  <cp:revision>15</cp:revision>
  <dcterms:created xsi:type="dcterms:W3CDTF">2009-12-20T22:09:12Z</dcterms:created>
  <dcterms:modified xsi:type="dcterms:W3CDTF">2017-04-22T10:12:04Z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481087</vt:lpwstr>
  </property>
  <property fmtid="{D5CDD505-2E9C-101B-9397-08002B2CF9AE}" name="NXPowerLiteSettings" pid="3">
    <vt:lpwstr>E6000400038000</vt:lpwstr>
  </property>
  <property fmtid="{D5CDD505-2E9C-101B-9397-08002B2CF9AE}" name="NXPowerLiteVersion" pid="4">
    <vt:lpwstr>D4.3.1</vt:lpwstr>
  </property>
</Properties>
</file>